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6" r:id="rId3"/>
    <p:sldId id="264" r:id="rId4"/>
    <p:sldId id="260" r:id="rId5"/>
    <p:sldId id="259" r:id="rId6"/>
    <p:sldId id="263" r:id="rId7"/>
    <p:sldId id="265" r:id="rId8"/>
    <p:sldId id="266" r:id="rId9"/>
    <p:sldId id="267" r:id="rId10"/>
    <p:sldId id="269" r:id="rId11"/>
    <p:sldId id="274" r:id="rId12"/>
    <p:sldId id="268" r:id="rId13"/>
    <p:sldId id="271" r:id="rId14"/>
    <p:sldId id="272" r:id="rId15"/>
    <p:sldId id="273"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560" y="-1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98773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388968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387897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19898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322408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122634A-F0CD-6041-861C-8AE60D9D7DEF}"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276947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122634A-F0CD-6041-861C-8AE60D9D7DEF}" type="datetimeFigureOut">
              <a:rPr lang="fr-FR" smtClean="0"/>
              <a:t>22/05/2019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232474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C122634A-F0CD-6041-861C-8AE60D9D7DEF}" type="datetimeFigureOut">
              <a:rPr lang="fr-FR" smtClean="0"/>
              <a:t>22/05/2019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251960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22634A-F0CD-6041-861C-8AE60D9D7DEF}" type="datetimeFigureOut">
              <a:rPr lang="fr-FR" smtClean="0"/>
              <a:t>22/05/2019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222925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122634A-F0CD-6041-861C-8AE60D9D7DEF}"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231195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122634A-F0CD-6041-861C-8AE60D9D7DEF}" type="datetimeFigureOut">
              <a:rPr lang="fr-FR" smtClean="0"/>
              <a:t>22/05/2019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DBDE42-94E8-BE46-809E-709EA48E1D53}" type="slidenum">
              <a:rPr lang="fr-FR" smtClean="0"/>
              <a:t>‹N°›</a:t>
            </a:fld>
            <a:endParaRPr lang="fr-FR"/>
          </a:p>
        </p:txBody>
      </p:sp>
    </p:spTree>
    <p:extLst>
      <p:ext uri="{BB962C8B-B14F-4D97-AF65-F5344CB8AC3E}">
        <p14:creationId xmlns:p14="http://schemas.microsoft.com/office/powerpoint/2010/main" val="140758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2634A-F0CD-6041-861C-8AE60D9D7DEF}" type="datetimeFigureOut">
              <a:rPr lang="fr-FR" smtClean="0"/>
              <a:t>22/05/2019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BDE42-94E8-BE46-809E-709EA48E1D53}" type="slidenum">
              <a:rPr lang="fr-FR" smtClean="0"/>
              <a:t>‹N°›</a:t>
            </a:fld>
            <a:endParaRPr lang="fr-FR"/>
          </a:p>
        </p:txBody>
      </p:sp>
    </p:spTree>
    <p:extLst>
      <p:ext uri="{BB962C8B-B14F-4D97-AF65-F5344CB8AC3E}">
        <p14:creationId xmlns:p14="http://schemas.microsoft.com/office/powerpoint/2010/main" val="1374245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icoleking.fr/mon-engagement-art-et-ecologie/"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6261.JPG"/>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0" y="0"/>
            <a:ext cx="9144000" cy="6858000"/>
          </a:xfrm>
          <a:prstGeom prst="rect">
            <a:avLst/>
          </a:prstGeom>
        </p:spPr>
      </p:pic>
      <p:sp>
        <p:nvSpPr>
          <p:cNvPr id="2" name="Rectangle 1"/>
          <p:cNvSpPr/>
          <p:nvPr/>
        </p:nvSpPr>
        <p:spPr>
          <a:xfrm>
            <a:off x="3668999" y="348854"/>
            <a:ext cx="5475002" cy="3108544"/>
          </a:xfrm>
          <a:prstGeom prst="rect">
            <a:avLst/>
          </a:prstGeom>
        </p:spPr>
        <p:txBody>
          <a:bodyPr wrap="square">
            <a:spAutoFit/>
          </a:bodyPr>
          <a:lstStyle/>
          <a:p>
            <a:r>
              <a:rPr lang="fr-FR" sz="4000" b="1" dirty="0">
                <a:solidFill>
                  <a:srgbClr val="008000"/>
                </a:solidFill>
              </a:rPr>
              <a:t>LES FLEURS DU MAL</a:t>
            </a:r>
          </a:p>
          <a:p>
            <a:r>
              <a:rPr lang="fr-FR" b="1" dirty="0">
                <a:solidFill>
                  <a:srgbClr val="008000"/>
                </a:solidFill>
              </a:rPr>
              <a:t> LE PROJET POETIQUE, ECOLOGIQUE et ARTISTIQUE</a:t>
            </a:r>
          </a:p>
          <a:p>
            <a:r>
              <a:rPr lang="fr-FR" b="1" dirty="0">
                <a:solidFill>
                  <a:srgbClr val="008000"/>
                </a:solidFill>
              </a:rPr>
              <a:t>           	des 1eres L1     Année 2018 2019</a:t>
            </a:r>
          </a:p>
          <a:p>
            <a:endParaRPr lang="fr-FR" b="1" dirty="0">
              <a:solidFill>
                <a:srgbClr val="008000"/>
              </a:solidFill>
            </a:endParaRPr>
          </a:p>
          <a:p>
            <a:r>
              <a:rPr lang="fr-FR" b="1" dirty="0">
                <a:solidFill>
                  <a:srgbClr val="008000"/>
                </a:solidFill>
              </a:rPr>
              <a:t>	</a:t>
            </a:r>
          </a:p>
          <a:p>
            <a:r>
              <a:rPr lang="fr-FR" sz="2400" b="1" dirty="0">
                <a:solidFill>
                  <a:srgbClr val="008000"/>
                </a:solidFill>
              </a:rPr>
              <a:t>		LYCEE JEANNE D’ALBRET</a:t>
            </a:r>
            <a:br>
              <a:rPr lang="fr-FR" sz="2400" b="1" dirty="0">
                <a:solidFill>
                  <a:srgbClr val="008000"/>
                </a:solidFill>
              </a:rPr>
            </a:br>
            <a:r>
              <a:rPr lang="fr-FR" sz="2400" b="1" dirty="0">
                <a:solidFill>
                  <a:srgbClr val="008000"/>
                </a:solidFill>
              </a:rPr>
              <a:t>		SAINT GERMAIN EN LAYE</a:t>
            </a:r>
          </a:p>
          <a:p>
            <a:endParaRPr lang="fr-FR" b="1" dirty="0">
              <a:solidFill>
                <a:srgbClr val="008000"/>
              </a:solidFill>
            </a:endParaRPr>
          </a:p>
          <a:p>
            <a:r>
              <a:rPr lang="fr-FR" dirty="0">
                <a:solidFill>
                  <a:schemeClr val="tx2">
                    <a:lumMod val="60000"/>
                    <a:lumOff val="40000"/>
                  </a:schemeClr>
                </a:solidFill>
              </a:rPr>
              <a:t>Encadrement pédagogique:     Anne Fouilloux</a:t>
            </a:r>
          </a:p>
        </p:txBody>
      </p:sp>
    </p:spTree>
    <p:extLst>
      <p:ext uri="{BB962C8B-B14F-4D97-AF65-F5344CB8AC3E}">
        <p14:creationId xmlns:p14="http://schemas.microsoft.com/office/powerpoint/2010/main" val="119195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1028"/>
            <a:ext cx="7479250" cy="976609"/>
          </a:xfrm>
        </p:spPr>
        <p:txBody>
          <a:bodyPr>
            <a:noAutofit/>
          </a:bodyPr>
          <a:lstStyle/>
          <a:p>
            <a:r>
              <a:rPr lang="fr-FR" sz="3200" b="1" dirty="0">
                <a:solidFill>
                  <a:srgbClr val="008000"/>
                </a:solidFill>
              </a:rPr>
              <a:t>« RECUP’ART » : PRENDRE </a:t>
            </a:r>
            <a:br>
              <a:rPr lang="fr-FR" sz="3200" b="1" dirty="0">
                <a:solidFill>
                  <a:srgbClr val="008000"/>
                </a:solidFill>
              </a:rPr>
            </a:br>
            <a:r>
              <a:rPr lang="fr-FR" sz="3200" b="1" dirty="0">
                <a:solidFill>
                  <a:srgbClr val="008000"/>
                </a:solidFill>
              </a:rPr>
              <a:t>« LE PARTI DES CHOSES » </a:t>
            </a:r>
            <a:br>
              <a:rPr lang="fr-FR" sz="3200" b="1" dirty="0">
                <a:solidFill>
                  <a:srgbClr val="008000"/>
                </a:solidFill>
              </a:rPr>
            </a:br>
            <a:r>
              <a:rPr lang="fr-FR" sz="3200" b="1" dirty="0">
                <a:solidFill>
                  <a:srgbClr val="008000"/>
                </a:solidFill>
              </a:rPr>
              <a:t>à la manière de FRANCIS PONGE (1942)</a:t>
            </a:r>
            <a:br>
              <a:rPr lang="fr-FR" sz="3200" b="1" dirty="0">
                <a:solidFill>
                  <a:srgbClr val="008000"/>
                </a:solidFill>
              </a:rPr>
            </a:br>
            <a:endParaRPr lang="fr-FR" sz="3200" dirty="0">
              <a:solidFill>
                <a:srgbClr val="008000"/>
              </a:solidFill>
            </a:endParaRPr>
          </a:p>
        </p:txBody>
      </p:sp>
      <p:sp>
        <p:nvSpPr>
          <p:cNvPr id="3" name="Espace réservé du contenu 2"/>
          <p:cNvSpPr>
            <a:spLocks noGrp="1"/>
          </p:cNvSpPr>
          <p:nvPr>
            <p:ph idx="1"/>
          </p:nvPr>
        </p:nvSpPr>
        <p:spPr>
          <a:xfrm>
            <a:off x="0" y="1505843"/>
            <a:ext cx="9144000" cy="5440362"/>
          </a:xfrm>
        </p:spPr>
        <p:txBody>
          <a:bodyPr>
            <a:normAutofit fontScale="62500" lnSpcReduction="20000"/>
          </a:bodyPr>
          <a:lstStyle/>
          <a:p>
            <a:pPr marL="0" indent="0">
              <a:buNone/>
            </a:pPr>
            <a:r>
              <a:rPr lang="fr-FR" dirty="0"/>
              <a:t>Dans </a:t>
            </a:r>
            <a:r>
              <a:rPr lang="fr-FR" i="1" dirty="0"/>
              <a:t>Le Parti pris des choses</a:t>
            </a:r>
            <a:r>
              <a:rPr lang="fr-FR" dirty="0"/>
              <a:t>, Ponge décrit des « choses », des éléments du quotidien, délibérément choisis pour leur apparente banalité. L'objectif de ce recueil est de rendre compte des objets de la manière la plus précise possible en exprimant les qualités physiques du mot. Plus simplement, il veut </a:t>
            </a:r>
            <a:r>
              <a:rPr lang="fr-FR" b="1" dirty="0"/>
              <a:t>rendre compte de la beauté des objets du quotidien. Il incarne aussi toute la méfiance de son époque</a:t>
            </a:r>
            <a:r>
              <a:rPr lang="fr-FR" dirty="0"/>
              <a:t>.</a:t>
            </a:r>
          </a:p>
          <a:p>
            <a:pPr marL="0" indent="0">
              <a:buNone/>
            </a:pPr>
            <a:r>
              <a:rPr lang="fr-FR" dirty="0"/>
              <a:t> </a:t>
            </a:r>
          </a:p>
          <a:p>
            <a:pPr marL="0" indent="0">
              <a:buNone/>
            </a:pPr>
            <a:r>
              <a:rPr lang="fr-FR" dirty="0"/>
              <a:t>À l'aide d'une multiplicité d'images (métaphores, comparaisons), le poète tente de </a:t>
            </a:r>
            <a:r>
              <a:rPr lang="fr-FR" b="1" dirty="0"/>
              <a:t>restituer aux objets leur entière originalité</a:t>
            </a:r>
            <a:r>
              <a:rPr lang="fr-FR" dirty="0"/>
              <a:t>. En effet, certaines « choses » ne sont plus perçues qu'à travers le filtre des lieux communs : par exemple la fleur (surtout la rose), qui se limite bien souvent, en poésie, à une évocation mièvre.</a:t>
            </a:r>
          </a:p>
          <a:p>
            <a:pPr marL="0" indent="0">
              <a:buNone/>
            </a:pPr>
            <a:r>
              <a:rPr lang="fr-FR" b="1" dirty="0"/>
              <a:t>C'est par un effet de surprise que le poète entend renouveler notre perception du monde</a:t>
            </a:r>
            <a:r>
              <a:rPr lang="fr-FR" dirty="0"/>
              <a:t>. Le papillon se fait ainsi lampiste, la fleur est « une tasse mal lavée » (ou une lampe !), loin des expressions idiomatiques stéréotypées. Mais ce n'est pas non plus chez Ponge un désir de brider l'expression poétique : le papillon est également « un minuscule voilier des airs malmené par le vent » ou même « une allumette volante ».</a:t>
            </a:r>
          </a:p>
          <a:p>
            <a:pPr marL="0" indent="0">
              <a:buNone/>
            </a:pPr>
            <a:r>
              <a:rPr lang="fr-FR" b="1" dirty="0"/>
              <a:t>Aussi le poète use-t-il de tous les moyens à sa disposition pour briser le moule, et créer ses propres objets poétiques </a:t>
            </a:r>
            <a:r>
              <a:rPr lang="fr-FR" dirty="0"/>
              <a:t>: poésie du cageot, paradoxale ; poésie des objets de consommation : le pain ; poésie de la nature enfin, dans ce qu'elle a de plus concret. Ce regard sur les objets prend leur parti, c'est-à-dire qu'il leur rend justice en ne les enfermant pas dans des stéréotypes</a:t>
            </a:r>
          </a:p>
          <a:p>
            <a:pPr marL="0" indent="0">
              <a:buNone/>
            </a:pPr>
            <a:endParaRPr lang="fr-FR" dirty="0"/>
          </a:p>
          <a:p>
            <a:pPr marL="0" indent="0">
              <a:buNone/>
            </a:pPr>
            <a:endParaRPr lang="fr-FR" dirty="0"/>
          </a:p>
        </p:txBody>
      </p:sp>
      <p:pic>
        <p:nvPicPr>
          <p:cNvPr id="5" name="Image 4" descr="IMG_4863 (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479250" y="94552"/>
            <a:ext cx="1391913" cy="1411291"/>
          </a:xfrm>
          <a:prstGeom prst="rect">
            <a:avLst/>
          </a:prstGeom>
        </p:spPr>
      </p:pic>
    </p:spTree>
    <p:extLst>
      <p:ext uri="{BB962C8B-B14F-4D97-AF65-F5344CB8AC3E}">
        <p14:creationId xmlns:p14="http://schemas.microsoft.com/office/powerpoint/2010/main" val="135802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153088447742957359_914A051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 y="215900"/>
            <a:ext cx="8864600" cy="6517483"/>
          </a:xfrm>
          <a:prstGeom prst="rect">
            <a:avLst/>
          </a:prstGeom>
        </p:spPr>
      </p:pic>
    </p:spTree>
    <p:extLst>
      <p:ext uri="{BB962C8B-B14F-4D97-AF65-F5344CB8AC3E}">
        <p14:creationId xmlns:p14="http://schemas.microsoft.com/office/powerpoint/2010/main" val="381550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401" y="25400"/>
            <a:ext cx="9359900" cy="1016000"/>
          </a:xfrm>
        </p:spPr>
        <p:txBody>
          <a:bodyPr>
            <a:normAutofit fontScale="90000"/>
          </a:bodyPr>
          <a:lstStyle/>
          <a:p>
            <a:r>
              <a:rPr lang="fr-FR" sz="2700" b="1" i="1" dirty="0">
                <a:solidFill>
                  <a:srgbClr val="008000"/>
                </a:solidFill>
              </a:rPr>
              <a:t>UN « </a:t>
            </a:r>
            <a:r>
              <a:rPr lang="fr-FR" sz="2700" b="1" i="1" u="sng" dirty="0">
                <a:solidFill>
                  <a:srgbClr val="008000"/>
                </a:solidFill>
              </a:rPr>
              <a:t>RAPPEL A L’ORDRE »</a:t>
            </a:r>
            <a:r>
              <a:rPr lang="fr-FR" sz="2700" b="1" u="sng" dirty="0">
                <a:solidFill>
                  <a:srgbClr val="008000"/>
                </a:solidFill>
              </a:rPr>
              <a:t>,</a:t>
            </a:r>
            <a:r>
              <a:rPr lang="fr-FR" sz="2700" b="1" dirty="0">
                <a:solidFill>
                  <a:srgbClr val="008000"/>
                </a:solidFill>
              </a:rPr>
              <a:t> à la manière de JEAN COCTEAU,  (1936)</a:t>
            </a:r>
            <a:br>
              <a:rPr lang="fr-FR" dirty="0">
                <a:solidFill>
                  <a:srgbClr val="008000"/>
                </a:solidFill>
              </a:rPr>
            </a:br>
            <a:endParaRPr lang="fr-FR" dirty="0">
              <a:solidFill>
                <a:srgbClr val="008000"/>
              </a:solidFill>
            </a:endParaRPr>
          </a:p>
        </p:txBody>
      </p:sp>
      <p:sp>
        <p:nvSpPr>
          <p:cNvPr id="3" name="Espace réservé du contenu 2"/>
          <p:cNvSpPr>
            <a:spLocks noGrp="1"/>
          </p:cNvSpPr>
          <p:nvPr>
            <p:ph idx="1"/>
          </p:nvPr>
        </p:nvSpPr>
        <p:spPr>
          <a:xfrm>
            <a:off x="25402" y="558800"/>
            <a:ext cx="5549901" cy="5676900"/>
          </a:xfrm>
        </p:spPr>
        <p:txBody>
          <a:bodyPr>
            <a:noAutofit/>
          </a:bodyPr>
          <a:lstStyle/>
          <a:p>
            <a:pPr marL="0" indent="0">
              <a:buNone/>
            </a:pPr>
            <a:r>
              <a:rPr lang="fr-FR" sz="1800" dirty="0"/>
              <a:t> </a:t>
            </a:r>
          </a:p>
          <a:p>
            <a:pPr marL="0" indent="0">
              <a:buNone/>
            </a:pPr>
            <a:r>
              <a:rPr lang="fr-FR" sz="1800" dirty="0"/>
              <a:t>« Connaissez-vous la surprise qui consiste à se trouver soudain en face de son propre nom comme s’il appartenait à un autre, à voir, pour ainsi dire, sa forme et à entendre le bruit de ses syllabes sans l’habitude aveugle et sourde que donne une longue intimité? Le sentiment qu’un fournisseur, par exemple, ne connaît pas un mot qui nous paraît si connu</a:t>
            </a:r>
            <a:r>
              <a:rPr lang="fr-FR" sz="1800" b="1" dirty="0"/>
              <a:t>, nous ouvre les yeux, nous débouche les oreilles</a:t>
            </a:r>
            <a:r>
              <a:rPr lang="fr-FR" sz="1800" dirty="0"/>
              <a:t>. </a:t>
            </a:r>
            <a:r>
              <a:rPr lang="fr-FR" sz="1800" b="1" dirty="0"/>
              <a:t>Un coup de baguette fait revivre le lieu commun</a:t>
            </a:r>
            <a:r>
              <a:rPr lang="fr-FR" sz="1800" dirty="0"/>
              <a:t>. Il arrive que le même phénomène se produise pour un objet, un animal. L’espace d’un éclair, nous «voyons » un chien, un fiacre, une maison, « pour la première fois ». Tout ce qu’ils présentent de spécial, de fou, de ridicule, de beau nous accable. Immédiatement après, l’habitude frotte cette image puissante avec sa gomme. Nous caressons le chien, nous arrêtons le fiacre, nous habitons la maison. Nous ne les voyons plus. </a:t>
            </a:r>
            <a:r>
              <a:rPr lang="fr-FR" sz="1800" b="1" dirty="0"/>
              <a:t>Voilà le rôle de la poésie. Elle dévoile, dans toute la force du terme. Elle montre nues, sous une lumière qui secoue la torpeur, les choses surprenantes qui nous environnent et que nos sens enregistraient machinalement</a:t>
            </a:r>
            <a:r>
              <a:rPr lang="fr-FR" sz="1800" dirty="0"/>
              <a:t>…  »</a:t>
            </a:r>
          </a:p>
          <a:p>
            <a:pPr marL="0" indent="0">
              <a:buNone/>
            </a:pPr>
            <a:endParaRPr lang="fr-FR" sz="1800" dirty="0"/>
          </a:p>
          <a:p>
            <a:pPr marL="0" indent="0">
              <a:buNone/>
            </a:pPr>
            <a:r>
              <a:rPr lang="fr-FR" sz="1800" dirty="0"/>
              <a:t> </a:t>
            </a:r>
          </a:p>
        </p:txBody>
      </p:sp>
      <p:pic>
        <p:nvPicPr>
          <p:cNvPr id="4" name="Image 3" descr="P1060810.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4610965" y="2005737"/>
            <a:ext cx="5306873" cy="3378196"/>
          </a:xfrm>
          <a:prstGeom prst="rect">
            <a:avLst/>
          </a:prstGeom>
        </p:spPr>
      </p:pic>
    </p:spTree>
    <p:extLst>
      <p:ext uri="{BB962C8B-B14F-4D97-AF65-F5344CB8AC3E}">
        <p14:creationId xmlns:p14="http://schemas.microsoft.com/office/powerpoint/2010/main" val="99246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106080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4843" y="198257"/>
            <a:ext cx="3251200" cy="2169160"/>
          </a:xfrm>
          <a:prstGeom prst="rect">
            <a:avLst/>
          </a:prstGeom>
        </p:spPr>
      </p:pic>
      <p:pic>
        <p:nvPicPr>
          <p:cNvPr id="6" name="Image 5" descr="P10608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4843" y="2462012"/>
            <a:ext cx="3147617" cy="4277018"/>
          </a:xfrm>
          <a:prstGeom prst="rect">
            <a:avLst/>
          </a:prstGeom>
        </p:spPr>
      </p:pic>
      <p:sp>
        <p:nvSpPr>
          <p:cNvPr id="2" name="Rectangle 1"/>
          <p:cNvSpPr/>
          <p:nvPr/>
        </p:nvSpPr>
        <p:spPr>
          <a:xfrm>
            <a:off x="381000" y="198257"/>
            <a:ext cx="4711700" cy="584776"/>
          </a:xfrm>
          <a:prstGeom prst="rect">
            <a:avLst/>
          </a:prstGeom>
        </p:spPr>
        <p:txBody>
          <a:bodyPr wrap="square">
            <a:spAutoFit/>
          </a:bodyPr>
          <a:lstStyle/>
          <a:p>
            <a:r>
              <a:rPr lang="fr-FR" sz="3200" b="1" dirty="0">
                <a:solidFill>
                  <a:srgbClr val="008000"/>
                </a:solidFill>
              </a:rPr>
              <a:t>OBJECTIF ZERO DECHET</a:t>
            </a:r>
            <a:endParaRPr lang="fr-FR" sz="3200" dirty="0"/>
          </a:p>
        </p:txBody>
      </p:sp>
      <p:sp>
        <p:nvSpPr>
          <p:cNvPr id="3" name="Rectangle 2"/>
          <p:cNvSpPr/>
          <p:nvPr/>
        </p:nvSpPr>
        <p:spPr>
          <a:xfrm>
            <a:off x="381000" y="1157386"/>
            <a:ext cx="4572000" cy="5078314"/>
          </a:xfrm>
          <a:prstGeom prst="rect">
            <a:avLst/>
          </a:prstGeom>
        </p:spPr>
        <p:txBody>
          <a:bodyPr>
            <a:spAutoFit/>
          </a:bodyPr>
          <a:lstStyle/>
          <a:p>
            <a:r>
              <a:rPr lang="fr-FR" dirty="0"/>
              <a:t>«…  Inutile de chercher au loin des objets et des sentiments bizarres pour surprendre le dormeur éveillé. C’est là le système du mauvais poète et ce qui nous vaut l’exotisme. </a:t>
            </a:r>
            <a:r>
              <a:rPr lang="fr-FR" b="1" dirty="0"/>
              <a:t>Il s’agit de lui montrer ce sur quoi son cœur, son œil glissent chaque jour, sous un angle et avec une vitesse tels qu’il lui paraît le voir et s’en émouvoir pour la première fois.</a:t>
            </a:r>
            <a:r>
              <a:rPr lang="fr-FR" dirty="0"/>
              <a:t> Voilà bien la seule création permise à la créature. Car s’il est vrai que la multitude des regards patine les statues, les lieux communs, chefs-d’œuvre éternels, sont recouverts d’une épaisse patine qui les rend invisibles et cache leur beauté. </a:t>
            </a:r>
            <a:r>
              <a:rPr lang="fr-FR" b="1" dirty="0"/>
              <a:t>Mettez un lieu commun en place, nettoyez-le, frottez-le, éclairez-le de telle sorte qu’il frappe avec sa jeunesse et avec la même fraîcheur, le même jet qu’il avait à sa source, vous ferez œuvre de poète. </a:t>
            </a:r>
            <a:r>
              <a:rPr lang="fr-FR" dirty="0"/>
              <a:t>»</a:t>
            </a:r>
          </a:p>
        </p:txBody>
      </p:sp>
    </p:spTree>
    <p:extLst>
      <p:ext uri="{BB962C8B-B14F-4D97-AF65-F5344CB8AC3E}">
        <p14:creationId xmlns:p14="http://schemas.microsoft.com/office/powerpoint/2010/main" val="319065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59801048_2060029534045833_158425834422534144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858000" cy="6858000"/>
          </a:xfrm>
          <a:prstGeom prst="rect">
            <a:avLst/>
          </a:prstGeom>
        </p:spPr>
      </p:pic>
      <p:sp>
        <p:nvSpPr>
          <p:cNvPr id="5" name="ZoneTexte 4"/>
          <p:cNvSpPr txBox="1"/>
          <p:nvPr/>
        </p:nvSpPr>
        <p:spPr>
          <a:xfrm>
            <a:off x="6858000" y="0"/>
            <a:ext cx="2286000" cy="6740308"/>
          </a:xfrm>
          <a:prstGeom prst="rect">
            <a:avLst/>
          </a:prstGeom>
          <a:noFill/>
        </p:spPr>
        <p:txBody>
          <a:bodyPr wrap="square" rtlCol="0">
            <a:spAutoFit/>
          </a:bodyPr>
          <a:lstStyle/>
          <a:p>
            <a:r>
              <a:rPr lang="fr-FR" b="1" dirty="0"/>
              <a:t>Centre culturel Jean Vilar de Marly-le-Roi</a:t>
            </a:r>
          </a:p>
          <a:p>
            <a:endParaRPr lang="fr-FR" b="1" dirty="0"/>
          </a:p>
          <a:p>
            <a:r>
              <a:rPr lang="fr-FR" dirty="0"/>
              <a:t>« Le projet poétique, écologique et artistique des élèves de 1ère L du lycée Jeanne d'Albret a pris possession du bassin mardi matin... Toutes les </a:t>
            </a:r>
            <a:r>
              <a:rPr lang="fr-FR" dirty="0" err="1"/>
              <a:t>oeuvres</a:t>
            </a:r>
            <a:r>
              <a:rPr lang="fr-FR" dirty="0"/>
              <a:t> ont été réalisées dans le cadre d'ateliers encadrés par Anne Fouilloux professeur de Lettres au lycée et dirigés par Nicole King-</a:t>
            </a:r>
            <a:r>
              <a:rPr lang="fr-FR" dirty="0" err="1"/>
              <a:t>Volcy</a:t>
            </a:r>
            <a:r>
              <a:rPr lang="fr-FR" dirty="0"/>
              <a:t> qui a gardé un espace dans le cadre de son exposition personnelle au Centre culturel.</a:t>
            </a:r>
          </a:p>
          <a:p>
            <a:r>
              <a:rPr lang="fr-FR" dirty="0"/>
              <a:t>Rendez-vous au vernissage ! »</a:t>
            </a:r>
          </a:p>
        </p:txBody>
      </p:sp>
    </p:spTree>
    <p:extLst>
      <p:ext uri="{BB962C8B-B14F-4D97-AF65-F5344CB8AC3E}">
        <p14:creationId xmlns:p14="http://schemas.microsoft.com/office/powerpoint/2010/main" val="323361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60092074_10157227051527840_4442628735492947968_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734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0645" y="299901"/>
            <a:ext cx="7772400" cy="1659922"/>
          </a:xfrm>
        </p:spPr>
        <p:txBody>
          <a:bodyPr>
            <a:normAutofit fontScale="90000"/>
          </a:bodyPr>
          <a:lstStyle/>
          <a:p>
            <a:r>
              <a:rPr lang="fr-FR" dirty="0"/>
              <a:t>Un projet artistique pour sensibiliser à l’urgence des questions climatiques</a:t>
            </a:r>
          </a:p>
        </p:txBody>
      </p:sp>
      <p:sp>
        <p:nvSpPr>
          <p:cNvPr id="3" name="Sous-titre 2"/>
          <p:cNvSpPr>
            <a:spLocks noGrp="1"/>
          </p:cNvSpPr>
          <p:nvPr>
            <p:ph type="subTitle" idx="1"/>
          </p:nvPr>
        </p:nvSpPr>
        <p:spPr>
          <a:xfrm>
            <a:off x="5196856" y="2121104"/>
            <a:ext cx="3552455" cy="4335560"/>
          </a:xfrm>
        </p:spPr>
        <p:txBody>
          <a:bodyPr>
            <a:normAutofit/>
          </a:bodyPr>
          <a:lstStyle/>
          <a:p>
            <a:r>
              <a:rPr lang="fr-FR" dirty="0">
                <a:solidFill>
                  <a:srgbClr val="FFFF00"/>
                </a:solidFill>
              </a:rPr>
              <a:t>Les Lycéens de Jeanne d’Albret se mobilisent en partenariat avec l’artiste Nicole King et le Centre Culturel de Marly le Roi </a:t>
            </a:r>
          </a:p>
          <a:p>
            <a:endParaRPr lang="fr-FR" sz="1400" dirty="0">
              <a:solidFill>
                <a:srgbClr val="FFFF00"/>
              </a:solidFill>
            </a:endParaRPr>
          </a:p>
          <a:p>
            <a:r>
              <a:rPr lang="fr-FR" sz="1400" dirty="0">
                <a:solidFill>
                  <a:srgbClr val="FFFF00"/>
                </a:solidFill>
              </a:rPr>
              <a:t>Année 2018 2019</a:t>
            </a:r>
          </a:p>
        </p:txBody>
      </p:sp>
      <p:pic>
        <p:nvPicPr>
          <p:cNvPr id="4" name="Image 3"/>
          <p:cNvPicPr>
            <a:picLocks noChangeAspect="1"/>
          </p:cNvPicPr>
          <p:nvPr/>
        </p:nvPicPr>
        <p:blipFill>
          <a:blip r:embed="rId2"/>
          <a:stretch>
            <a:fillRect/>
          </a:stretch>
        </p:blipFill>
        <p:spPr>
          <a:xfrm>
            <a:off x="350645" y="895544"/>
            <a:ext cx="4846211" cy="6858000"/>
          </a:xfrm>
          <a:prstGeom prst="rect">
            <a:avLst/>
          </a:prstGeom>
        </p:spPr>
      </p:pic>
    </p:spTree>
    <p:extLst>
      <p:ext uri="{BB962C8B-B14F-4D97-AF65-F5344CB8AC3E}">
        <p14:creationId xmlns:p14="http://schemas.microsoft.com/office/powerpoint/2010/main" val="227957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55750"/>
          </a:xfrm>
          <a:prstGeom prst="rect">
            <a:avLst/>
          </a:prstGeom>
        </p:spPr>
        <p:txBody>
          <a:bodyPr wrap="square">
            <a:spAutoFit/>
          </a:bodyPr>
          <a:lstStyle/>
          <a:p>
            <a:endParaRPr lang="fr-FR" b="1" dirty="0">
              <a:solidFill>
                <a:srgbClr val="008000"/>
              </a:solidFill>
            </a:endParaRPr>
          </a:p>
          <a:p>
            <a:r>
              <a:rPr lang="fr-FR" b="1" dirty="0">
                <a:solidFill>
                  <a:srgbClr val="008000"/>
                </a:solidFill>
              </a:rPr>
              <a:t>		</a:t>
            </a:r>
            <a:r>
              <a:rPr lang="fr-FR" sz="3600" b="1" dirty="0">
                <a:solidFill>
                  <a:srgbClr val="008000"/>
                </a:solidFill>
              </a:rPr>
              <a:t>	LES FLEURS DU MAL : RECUP’ART</a:t>
            </a:r>
            <a:endParaRPr lang="fr-FR" sz="2400" dirty="0">
              <a:solidFill>
                <a:srgbClr val="008000"/>
              </a:solidFill>
            </a:endParaRPr>
          </a:p>
          <a:p>
            <a:r>
              <a:rPr lang="fr-FR" sz="3200" i="1" dirty="0">
                <a:solidFill>
                  <a:srgbClr val="008000"/>
                </a:solidFill>
              </a:rPr>
              <a:t>«TU M’AS DONNE TA BOUE ET J’EN AI FAIT DE L’OR ! » </a:t>
            </a:r>
            <a:br>
              <a:rPr lang="fr-FR" sz="3200" dirty="0">
                <a:solidFill>
                  <a:srgbClr val="008000"/>
                </a:solidFill>
              </a:rPr>
            </a:br>
            <a:r>
              <a:rPr lang="fr-FR" dirty="0">
                <a:solidFill>
                  <a:srgbClr val="008000"/>
                </a:solidFill>
              </a:rPr>
              <a:t>								</a:t>
            </a:r>
          </a:p>
          <a:p>
            <a:r>
              <a:rPr lang="fr-FR" i="1" dirty="0">
                <a:solidFill>
                  <a:srgbClr val="008000"/>
                </a:solidFill>
              </a:rPr>
              <a:t>										</a:t>
            </a:r>
            <a:r>
              <a:rPr lang="fr-FR" i="1" dirty="0"/>
              <a:t>Les Fleurs du mal</a:t>
            </a:r>
            <a:r>
              <a:rPr lang="fr-FR" dirty="0"/>
              <a:t> — Appendices</a:t>
            </a:r>
            <a:br>
              <a:rPr lang="fr-FR" dirty="0"/>
            </a:br>
            <a:r>
              <a:rPr lang="fr-FR" dirty="0"/>
              <a:t>								</a:t>
            </a:r>
            <a:r>
              <a:rPr lang="fr-FR" sz="1600" dirty="0"/>
              <a:t>	ÉBAUCHE D’UN ÉPILOGUE POUR LA 2e ÉDITION</a:t>
            </a:r>
          </a:p>
          <a:p>
            <a:r>
              <a:rPr lang="fr-FR" dirty="0"/>
              <a:t> </a:t>
            </a:r>
          </a:p>
          <a:p>
            <a:r>
              <a:rPr lang="fr-FR" dirty="0"/>
              <a:t> 						</a:t>
            </a:r>
            <a:r>
              <a:rPr lang="fr-FR" sz="2400" b="1" dirty="0"/>
              <a:t>« II m'a paru plaisant, et d'autant plus agréable 						que la tâche était plus  difficile,</a:t>
            </a:r>
          </a:p>
          <a:p>
            <a:r>
              <a:rPr lang="fr-FR" sz="2400" b="1" dirty="0"/>
              <a:t>						 d'extraire la beauté du Mal »</a:t>
            </a:r>
          </a:p>
          <a:p>
            <a:r>
              <a:rPr lang="fr-FR" sz="2400" b="1" dirty="0"/>
              <a:t>											</a:t>
            </a:r>
          </a:p>
          <a:p>
            <a:r>
              <a:rPr lang="fr-FR" sz="2400" b="1" dirty="0"/>
              <a:t>														</a:t>
            </a:r>
            <a:r>
              <a:rPr lang="fr-FR" sz="2400" dirty="0"/>
              <a:t> BAUDELAIRE.</a:t>
            </a:r>
          </a:p>
          <a:p>
            <a:r>
              <a:rPr lang="fr-FR" dirty="0"/>
              <a:t> </a:t>
            </a:r>
          </a:p>
          <a:p>
            <a:endParaRPr lang="fr-FR" dirty="0"/>
          </a:p>
          <a:p>
            <a:r>
              <a:rPr lang="fr-FR" dirty="0"/>
              <a:t>La poésie moderne se caractérise par une tentative inédite : prendre en compte la laideur du monde, non plus seulement pour s'en moquer (comme dans le genre ancien de la satire), mais pour tenter d'y déceler une beauté. C'est ce qui semble se dire dans ce vers de Baudelaire  Tu m'as donné ta boue et j'en ai fait de l'or », où l'activité poétique se voit donner comme objet la matière la plus vile, charge au poète de la métamorphoser en la plus noble, la plus belle, et la plus précieuse …</a:t>
            </a:r>
            <a:r>
              <a:rPr lang="fr-FR" sz="2400" b="1" dirty="0"/>
              <a:t>   </a:t>
            </a:r>
            <a:r>
              <a:rPr lang="fr-FR" sz="2000" b="1" dirty="0"/>
              <a:t>Redonnons vie à nos poubelles et agissons pour notre planète! </a:t>
            </a:r>
          </a:p>
          <a:p>
            <a:r>
              <a:rPr lang="fr-FR" dirty="0"/>
              <a:t> </a:t>
            </a:r>
          </a:p>
        </p:txBody>
      </p:sp>
      <p:pic>
        <p:nvPicPr>
          <p:cNvPr id="2" name="Image 1" descr="P1060808-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025" y="1425374"/>
            <a:ext cx="2445348" cy="3394842"/>
          </a:xfrm>
          <a:prstGeom prst="rect">
            <a:avLst/>
          </a:prstGeom>
        </p:spPr>
      </p:pic>
    </p:spTree>
    <p:extLst>
      <p:ext uri="{BB962C8B-B14F-4D97-AF65-F5344CB8AC3E}">
        <p14:creationId xmlns:p14="http://schemas.microsoft.com/office/powerpoint/2010/main" val="15932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11594"/>
            <a:ext cx="8559800" cy="6346406"/>
          </a:xfrm>
        </p:spPr>
        <p:txBody>
          <a:bodyPr>
            <a:normAutofit fontScale="70000" lnSpcReduction="20000"/>
          </a:bodyPr>
          <a:lstStyle/>
          <a:p>
            <a:pPr lvl="0"/>
            <a:r>
              <a:rPr lang="fr-FR" dirty="0"/>
              <a:t>Projet</a:t>
            </a:r>
            <a:r>
              <a:rPr lang="fr-FR" b="1" dirty="0"/>
              <a:t> </a:t>
            </a:r>
            <a:r>
              <a:rPr lang="fr-FR" dirty="0"/>
              <a:t> interdisciplinaire « arts et environnement »: </a:t>
            </a:r>
          </a:p>
          <a:p>
            <a:pPr marL="0" lvl="0" indent="0">
              <a:buNone/>
            </a:pPr>
            <a:r>
              <a:rPr lang="fr-FR" dirty="0"/>
              <a:t>Littérature, géographie, Physique et Sciences de la Vie et de la </a:t>
            </a:r>
            <a:r>
              <a:rPr lang="fr-FR" sz="3100" dirty="0"/>
              <a:t>Terre  </a:t>
            </a:r>
          </a:p>
          <a:p>
            <a:pPr marL="0" lvl="0" indent="0">
              <a:buNone/>
            </a:pPr>
            <a:r>
              <a:rPr lang="fr-FR" sz="3100" dirty="0"/>
              <a:t>et les Thèmes des TPE : Agir pour son avenir;  Aléatoire, Insolite et  Prévisible; Individuel et collectif; Frontière(s); Le jeu; Lumière, lumières…</a:t>
            </a:r>
          </a:p>
          <a:p>
            <a:pPr marL="0" lvl="0" indent="0">
              <a:buNone/>
            </a:pPr>
            <a:endParaRPr lang="fr-FR" sz="3100" dirty="0"/>
          </a:p>
          <a:p>
            <a:pPr lvl="0"/>
            <a:r>
              <a:rPr lang="fr-FR" dirty="0"/>
              <a:t> Création d’une installation plastique et « performance » artistique avec  participation à une exposition du CCJV de Marly le roi programmée du 10/5 au 29/6 en partenariat avec l’ Artiste Nicole King: </a:t>
            </a:r>
          </a:p>
          <a:p>
            <a:pPr lvl="0"/>
            <a:endParaRPr lang="fr-FR" dirty="0"/>
          </a:p>
          <a:p>
            <a:pPr marL="0" lvl="0" indent="0">
              <a:buNone/>
            </a:pPr>
            <a:r>
              <a:rPr lang="fr-FR" dirty="0"/>
              <a:t>  </a:t>
            </a:r>
          </a:p>
          <a:p>
            <a:pPr lvl="0"/>
            <a:r>
              <a:rPr lang="fr-FR" dirty="0"/>
              <a:t>Réflexion sur la place de l’artiste dans la société et le pouvoir de l’engagement au travers d’une démarche artistique. </a:t>
            </a:r>
          </a:p>
          <a:p>
            <a:pPr lvl="0"/>
            <a:endParaRPr lang="fr-FR" dirty="0"/>
          </a:p>
          <a:p>
            <a:r>
              <a:rPr lang="fr-FR" dirty="0"/>
              <a:t>Démarche humaniste et poétique sur les thématiques de l’eau, des fonctions du poète, de l’environnement, du voyage qui peut être immobile,  en lien avec la  séquence poésie du cours de Lettres. </a:t>
            </a:r>
          </a:p>
          <a:p>
            <a:endParaRPr lang="fr-FR" dirty="0"/>
          </a:p>
        </p:txBody>
      </p:sp>
    </p:spTree>
    <p:extLst>
      <p:ext uri="{BB962C8B-B14F-4D97-AF65-F5344CB8AC3E}">
        <p14:creationId xmlns:p14="http://schemas.microsoft.com/office/powerpoint/2010/main" val="294972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Users\Nicole KING\Pictures\LOGO\LogoNicoleKing_HD new.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217714" y="2514599"/>
            <a:ext cx="4697186" cy="1728973"/>
          </a:xfrm>
          <a:prstGeom prst="rect">
            <a:avLst/>
          </a:prstGeom>
          <a:noFill/>
          <a:ln>
            <a:noFill/>
          </a:ln>
        </p:spPr>
      </p:pic>
      <p:sp>
        <p:nvSpPr>
          <p:cNvPr id="7" name="ZoneTexte 6"/>
          <p:cNvSpPr txBox="1"/>
          <p:nvPr/>
        </p:nvSpPr>
        <p:spPr>
          <a:xfrm>
            <a:off x="217714" y="4599173"/>
            <a:ext cx="8563429" cy="1661993"/>
          </a:xfrm>
          <a:prstGeom prst="rect">
            <a:avLst/>
          </a:prstGeom>
          <a:noFill/>
        </p:spPr>
        <p:txBody>
          <a:bodyPr wrap="square" rtlCol="0">
            <a:spAutoFit/>
          </a:bodyPr>
          <a:lstStyle/>
          <a:p>
            <a:r>
              <a:rPr lang="fr-FR" sz="1400" i="1" dirty="0"/>
              <a:t>Nicole KING, </a:t>
            </a:r>
            <a:r>
              <a:rPr lang="fr-FR" sz="1400" b="1" i="1" dirty="0"/>
              <a:t>artiste peintre &amp; ingénieur écologue</a:t>
            </a:r>
            <a:r>
              <a:rPr lang="fr-FR" sz="1400" i="1" dirty="0"/>
              <a:t>  témoin de la dégradation des ressources en eau,</a:t>
            </a:r>
          </a:p>
          <a:p>
            <a:r>
              <a:rPr lang="fr-FR" sz="1400" i="1" dirty="0"/>
              <a:t> des zones humides et de notre littoral. Après avoir sillonné la planète en tant qu’expert Eau et Pollution</a:t>
            </a:r>
          </a:p>
          <a:p>
            <a:r>
              <a:rPr lang="fr-FR" sz="1400" i="1" dirty="0"/>
              <a:t> pour le Fond Mondial pour la Nature (WWF International) et pour l’industrie pétrolière</a:t>
            </a:r>
          </a:p>
          <a:p>
            <a:r>
              <a:rPr lang="fr-FR" sz="1400" i="1" dirty="0"/>
              <a:t> </a:t>
            </a:r>
            <a:r>
              <a:rPr lang="fr-FR" sz="1400" b="1" i="1" dirty="0"/>
              <a:t>elle témoigne de son inquiétude sur l’état des écosystèmes aquatiques dans sa recherche artistique.</a:t>
            </a:r>
            <a:endParaRPr lang="fr-FR" sz="1400" dirty="0"/>
          </a:p>
          <a:p>
            <a:r>
              <a:rPr lang="fr-FR" sz="1400" dirty="0"/>
              <a:t> </a:t>
            </a:r>
          </a:p>
          <a:p>
            <a:r>
              <a:rPr lang="fr-FR" sz="1400" u="sng" dirty="0">
                <a:hlinkClick r:id="rId3"/>
              </a:rPr>
              <a:t>http://www.nicoleking.fr/mon-engagement-art-et-ecologie/</a:t>
            </a:r>
            <a:endParaRPr lang="fr-FR" sz="1400" dirty="0"/>
          </a:p>
          <a:p>
            <a:endParaRPr lang="fr-FR" dirty="0"/>
          </a:p>
        </p:txBody>
      </p:sp>
      <p:sp>
        <p:nvSpPr>
          <p:cNvPr id="3" name="ZoneTexte 2"/>
          <p:cNvSpPr txBox="1"/>
          <p:nvPr/>
        </p:nvSpPr>
        <p:spPr>
          <a:xfrm>
            <a:off x="217714" y="190500"/>
            <a:ext cx="5757644" cy="2031325"/>
          </a:xfrm>
          <a:prstGeom prst="rect">
            <a:avLst/>
          </a:prstGeom>
          <a:noFill/>
        </p:spPr>
        <p:txBody>
          <a:bodyPr wrap="square" rtlCol="0">
            <a:spAutoFit/>
          </a:bodyPr>
          <a:lstStyle/>
          <a:p>
            <a:pPr lvl="0"/>
            <a:r>
              <a:rPr lang="fr-FR" dirty="0"/>
              <a:t>Ateliers d’arts plastique et écologie autour de l’eau: récupération de matériaux destinés au rebut</a:t>
            </a:r>
          </a:p>
          <a:p>
            <a:pPr lvl="0"/>
            <a:r>
              <a:rPr lang="fr-FR" dirty="0"/>
              <a:t> pour créer une « mangrove » artificielle </a:t>
            </a:r>
          </a:p>
          <a:p>
            <a:pPr lvl="0"/>
            <a:r>
              <a:rPr lang="fr-FR" dirty="0"/>
              <a:t>dans le bassin central du théâtre et sensibiliser aux problématiques écologiques</a:t>
            </a:r>
          </a:p>
          <a:p>
            <a:pPr lvl="0"/>
            <a:r>
              <a:rPr lang="fr-FR" dirty="0"/>
              <a:t> de l’invasion des déchets dans les espaces aquatiques.</a:t>
            </a:r>
          </a:p>
          <a:p>
            <a:endParaRPr lang="fr-FR" dirty="0"/>
          </a:p>
        </p:txBody>
      </p:sp>
      <p:pic>
        <p:nvPicPr>
          <p:cNvPr id="8" name="Image 7" descr="N.King &amp; A. Fouiloux, Récup'art, Lycée J. d'Albret.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1138" y="4599173"/>
            <a:ext cx="960005" cy="1376118"/>
          </a:xfrm>
          <a:prstGeom prst="rect">
            <a:avLst/>
          </a:prstGeom>
        </p:spPr>
      </p:pic>
      <p:sp>
        <p:nvSpPr>
          <p:cNvPr id="4" name="ZoneTexte 3"/>
          <p:cNvSpPr txBox="1"/>
          <p:nvPr/>
        </p:nvSpPr>
        <p:spPr>
          <a:xfrm>
            <a:off x="1918877" y="2514598"/>
            <a:ext cx="849336" cy="523220"/>
          </a:xfrm>
          <a:prstGeom prst="rect">
            <a:avLst/>
          </a:prstGeom>
          <a:noFill/>
        </p:spPr>
        <p:txBody>
          <a:bodyPr wrap="none" rtlCol="0">
            <a:spAutoFit/>
          </a:bodyPr>
          <a:lstStyle/>
          <a:p>
            <a:r>
              <a:rPr lang="fr-FR" sz="2800" dirty="0"/>
              <a:t>avec</a:t>
            </a:r>
          </a:p>
        </p:txBody>
      </p:sp>
      <p:pic>
        <p:nvPicPr>
          <p:cNvPr id="5" name="Image 4" descr="-7926261251876295878_914A0510.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551608" y="748625"/>
            <a:ext cx="3452775" cy="2946400"/>
          </a:xfrm>
          <a:prstGeom prst="rect">
            <a:avLst/>
          </a:prstGeom>
        </p:spPr>
      </p:pic>
    </p:spTree>
    <p:extLst>
      <p:ext uri="{BB962C8B-B14F-4D97-AF65-F5344CB8AC3E}">
        <p14:creationId xmlns:p14="http://schemas.microsoft.com/office/powerpoint/2010/main" val="216528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9876" y="123488"/>
            <a:ext cx="8844124" cy="6734512"/>
          </a:xfrm>
        </p:spPr>
        <p:txBody>
          <a:bodyPr>
            <a:normAutofit fontScale="92500"/>
          </a:bodyPr>
          <a:lstStyle/>
          <a:p>
            <a:pPr marL="0" indent="0">
              <a:buNone/>
            </a:pPr>
            <a:r>
              <a:rPr lang="fr-FR" sz="2400" dirty="0"/>
              <a:t>Texte publié dans </a:t>
            </a:r>
            <a:r>
              <a:rPr lang="fr-FR" sz="2400" b="1" i="1" dirty="0"/>
              <a:t>Le Courrier de la Nature</a:t>
            </a:r>
            <a:r>
              <a:rPr lang="fr-FR" sz="2400" dirty="0"/>
              <a:t> :  </a:t>
            </a:r>
            <a:r>
              <a:rPr lang="fr-FR" sz="1400" b="1" dirty="0"/>
              <a:t>rubrique « ACTUALITES » </a:t>
            </a:r>
          </a:p>
          <a:p>
            <a:pPr marL="0" indent="0">
              <a:buNone/>
            </a:pPr>
            <a:r>
              <a:rPr lang="fr-FR" sz="2000" b="1" dirty="0"/>
              <a:t>			</a:t>
            </a:r>
            <a:r>
              <a:rPr lang="fr-FR" b="1" dirty="0">
                <a:solidFill>
                  <a:srgbClr val="008000"/>
                </a:solidFill>
              </a:rPr>
              <a:t>« Redonnons vie à nos poubelles »</a:t>
            </a:r>
          </a:p>
          <a:p>
            <a:pPr marL="0" indent="0">
              <a:buNone/>
            </a:pPr>
            <a:r>
              <a:rPr lang="fr-FR" sz="1400" b="1" dirty="0"/>
              <a:t>« Parlons d’Art engagé avec l’artiste écologue Nicole King : elle anime un atelier de </a:t>
            </a:r>
            <a:r>
              <a:rPr lang="fr-FR" sz="1400" b="1" dirty="0" err="1"/>
              <a:t>Récup’art</a:t>
            </a:r>
            <a:r>
              <a:rPr lang="fr-FR" sz="1400" b="1" dirty="0"/>
              <a:t> dans un lycée de banlieue à l’occasion de son exposition « La Mer est ton miroir » au Centre Culturel Jean Vilar (Marly-le Roi, 78). </a:t>
            </a:r>
          </a:p>
          <a:p>
            <a:pPr marL="0" indent="0">
              <a:buNone/>
            </a:pPr>
            <a:endParaRPr lang="fr-FR" sz="1400" dirty="0"/>
          </a:p>
          <a:p>
            <a:pPr marL="0" indent="0">
              <a:buNone/>
            </a:pPr>
            <a:r>
              <a:rPr lang="fr-FR" sz="1200" b="1" dirty="0"/>
              <a:t>Artiste-ingénieure écologue Nicole King est pionnière de la peinture militante écologique </a:t>
            </a:r>
            <a:r>
              <a:rPr lang="fr-FR" sz="1200" dirty="0"/>
              <a:t>.    </a:t>
            </a:r>
          </a:p>
          <a:p>
            <a:pPr marL="0" indent="0">
              <a:buNone/>
            </a:pPr>
            <a:r>
              <a:rPr lang="fr-FR" sz="1200" dirty="0"/>
              <a:t> Sa recherche consiste à se servir de l'image peinte pour communiquer sur les grands défis environnementaux de notre époque : les impacts de l'exploitation des énergies fossiles, la perte de la biodiversité, la pollution...</a:t>
            </a:r>
            <a:br>
              <a:rPr lang="fr-FR" sz="1200" dirty="0"/>
            </a:br>
            <a:r>
              <a:rPr lang="fr-FR" sz="1200" b="1" dirty="0"/>
              <a:t>Elle développe son projet « ART &amp; ECOLOGIE » pour faire part de son inquiétude sur l’état des écosystèmes aquatiques : l’exposition réunira une quarantaine de tableaux récents dont l’objectif est double : cohérence artistique et sensibilisation scientifique. </a:t>
            </a:r>
            <a:endParaRPr lang="fr-FR" sz="1200" dirty="0"/>
          </a:p>
          <a:p>
            <a:pPr marL="0" indent="0">
              <a:buNone/>
            </a:pPr>
            <a:r>
              <a:rPr lang="fr-FR" sz="1200" dirty="0"/>
              <a:t>Le rôle pédagogique de l’art, et de la peinture en particulier, n’est jamais à prendre à la légère.</a:t>
            </a:r>
          </a:p>
          <a:p>
            <a:pPr marL="0" indent="0">
              <a:buNone/>
            </a:pPr>
            <a:r>
              <a:rPr lang="fr-FR" sz="1200" dirty="0"/>
              <a:t>A l’occasion de son exposition « La Mer est ton miroir » (au Centre Culturel Jean Vilar de Marly -le -Roi du 9 mai au 29 juin 2019), Nicole King anime un atelier pédagogique de </a:t>
            </a:r>
            <a:r>
              <a:rPr lang="fr-FR" sz="1200" dirty="0" err="1"/>
              <a:t>Récup’Art</a:t>
            </a:r>
            <a:r>
              <a:rPr lang="fr-FR" sz="1200" dirty="0"/>
              <a:t> sur le thème de la biologie marine au Lycée Jeanne d’Albret de Saint Germain-en-Laye.</a:t>
            </a:r>
          </a:p>
          <a:p>
            <a:pPr marL="0" indent="0">
              <a:buNone/>
            </a:pPr>
            <a:r>
              <a:rPr lang="fr-FR" sz="1200" dirty="0"/>
              <a:t>Le principe du </a:t>
            </a:r>
            <a:r>
              <a:rPr lang="fr-FR" sz="1200" dirty="0" err="1"/>
              <a:t>Récup’art</a:t>
            </a:r>
            <a:r>
              <a:rPr lang="fr-FR" sz="1200" dirty="0"/>
              <a:t> est simple : récupérer tout objet devenu inutile, tout déchet, et le transformer par la magie du geste artistique en une œuvre unique : « Avec rien faire tout » dit Ambroise Monod que Nicole King rencontre au Salon d’Automne 2017. Artiste autodidacte il a inventé le concept en 1969 dans le cadre de la vie estudiantine strasbourgeoise.</a:t>
            </a:r>
          </a:p>
          <a:p>
            <a:pPr marL="0" indent="0">
              <a:buNone/>
            </a:pPr>
            <a:r>
              <a:rPr lang="fr-FR" sz="1200" dirty="0"/>
              <a:t>Cet art devenu très populaire permet de stimuler la créativité et de sensibiliser les jeunes à l’écologie appliquée ainsi qu’à l’économie circulaire, tout en utilisant du matériel qui serait de toutes façons jeté à la poubelle ou aux encombrants.</a:t>
            </a:r>
          </a:p>
          <a:p>
            <a:pPr marL="0" indent="0">
              <a:buNone/>
            </a:pPr>
            <a:r>
              <a:rPr lang="fr-FR" sz="1200" dirty="0"/>
              <a:t>Ce concept d’art appliqué met en valeur le geste humain qui pour une fois ne détruit pas mais reconstruit, redonne une stature à des objets abandonnés, délaissés, cassés.</a:t>
            </a:r>
          </a:p>
          <a:p>
            <a:pPr marL="0" indent="0">
              <a:buNone/>
            </a:pPr>
            <a:r>
              <a:rPr lang="fr-FR" sz="1200" dirty="0"/>
              <a:t>Quel geste plus écologique que celui de redonner vie à des ordures, d’aider les jeunes à prendre conscience de la valeur de ce que nous jetons quotidiennement ?</a:t>
            </a:r>
          </a:p>
          <a:p>
            <a:pPr marL="0" indent="0">
              <a:buNone/>
            </a:pPr>
            <a:r>
              <a:rPr lang="fr-FR" sz="1200" dirty="0"/>
              <a:t>Grâce à l’équipe dynamique de Sophie </a:t>
            </a:r>
            <a:r>
              <a:rPr lang="fr-FR" sz="1200" dirty="0" err="1"/>
              <a:t>Lorotte</a:t>
            </a:r>
            <a:r>
              <a:rPr lang="fr-FR" sz="1200" dirty="0"/>
              <a:t>, directrice du Centre Culturel, une idée au départ ambitieuse a pu se concrétise : réussir à lancer un projet pédagogique de sensibilisation à l’écologie par la poésie et les  les arts plastiques. Tous les élèves ont été sensibilisés à ces thématiques et un  groupe d’élèves volontaires  a participé à la collecte des matériaux de récupération ainsi qu’aux travaux pratiques créatifs.</a:t>
            </a:r>
          </a:p>
          <a:p>
            <a:pPr marL="0" indent="0">
              <a:buNone/>
            </a:pPr>
            <a:r>
              <a:rPr lang="fr-FR" sz="1200" dirty="0"/>
              <a:t>La finalité du projet est de pouvoir animer l’espace autour du bassin du Centre Culturel avec une installation d’Art Contemporain qui réunira les animaux fabriqués uniquement en matériaux de récupération. Les élèves ont par exemple créé des pingouins à partir de gros bidons en plastique trouvés dans les fournitures vides de la cantine du lycée et repeints en noir, des coraux avec des emballages alvéolés repeints de couleur vives. </a:t>
            </a:r>
          </a:p>
          <a:p>
            <a:pPr marL="0" indent="0">
              <a:buNone/>
            </a:pPr>
            <a:r>
              <a:rPr lang="fr-FR" sz="1200" dirty="0"/>
              <a:t>  Bouteilles plastiques découpées et trempées dans l’eau bouillante sont devenues des méduses, bouchons multicolores percés et enfilés sur un fil de fer ont permis de  fabriquer un serpent de mer rayé, bouteille de lait et ailes en carton se sont transformé en un albatros planeur…Un banc de poissons en carton sera suspendu sur des fils de pêche, tout un bestiaire aquatique sorti des poubelles surprendra les visiteurs de l’exposition: espérons que tout un chacun aura envie de passer à l’acte par lui-même. </a:t>
            </a:r>
          </a:p>
          <a:p>
            <a:pPr marL="0" indent="0">
              <a:buNone/>
            </a:pPr>
            <a:endParaRPr lang="fr-FR" dirty="0"/>
          </a:p>
        </p:txBody>
      </p:sp>
    </p:spTree>
    <p:extLst>
      <p:ext uri="{BB962C8B-B14F-4D97-AF65-F5344CB8AC3E}">
        <p14:creationId xmlns:p14="http://schemas.microsoft.com/office/powerpoint/2010/main" val="34469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360" y="330967"/>
            <a:ext cx="6457578" cy="1143000"/>
          </a:xfrm>
        </p:spPr>
        <p:txBody>
          <a:bodyPr>
            <a:normAutofit fontScale="90000"/>
          </a:bodyPr>
          <a:lstStyle/>
          <a:p>
            <a:r>
              <a:rPr lang="fr-FR" b="1" dirty="0">
                <a:solidFill>
                  <a:schemeClr val="accent1"/>
                </a:solidFill>
              </a:rPr>
              <a:t>Alchimie de la douleur</a:t>
            </a:r>
            <a:br>
              <a:rPr lang="fr-FR" dirty="0"/>
            </a:br>
            <a:endParaRPr lang="fr-FR" dirty="0"/>
          </a:p>
        </p:txBody>
      </p:sp>
      <p:sp>
        <p:nvSpPr>
          <p:cNvPr id="3" name="Espace réservé du contenu 2"/>
          <p:cNvSpPr>
            <a:spLocks noGrp="1"/>
          </p:cNvSpPr>
          <p:nvPr>
            <p:ph idx="1"/>
          </p:nvPr>
        </p:nvSpPr>
        <p:spPr>
          <a:xfrm>
            <a:off x="264596" y="1287806"/>
            <a:ext cx="8678752" cy="5570194"/>
          </a:xfrm>
        </p:spPr>
        <p:txBody>
          <a:bodyPr>
            <a:normAutofit fontScale="55000" lnSpcReduction="20000"/>
          </a:bodyPr>
          <a:lstStyle/>
          <a:p>
            <a:pPr marL="0" indent="0">
              <a:buNone/>
            </a:pPr>
            <a:r>
              <a:rPr lang="fr-FR" b="1" dirty="0"/>
              <a:t> </a:t>
            </a:r>
            <a:endParaRPr lang="fr-FR" dirty="0"/>
          </a:p>
          <a:p>
            <a:pPr marL="0" indent="0">
              <a:buNone/>
            </a:pPr>
            <a:r>
              <a:rPr lang="fr-FR" dirty="0"/>
              <a:t>L'un t'éclaire avec son ardeur,</a:t>
            </a:r>
            <a:br>
              <a:rPr lang="fr-FR" dirty="0"/>
            </a:br>
            <a:r>
              <a:rPr lang="fr-FR" dirty="0"/>
              <a:t>L'autre en toi met son deuil, Nature !</a:t>
            </a:r>
            <a:br>
              <a:rPr lang="fr-FR" dirty="0"/>
            </a:br>
            <a:r>
              <a:rPr lang="fr-FR" dirty="0"/>
              <a:t>Ce qui dit à l'un : Sépulture !</a:t>
            </a:r>
            <a:br>
              <a:rPr lang="fr-FR" dirty="0"/>
            </a:br>
            <a:r>
              <a:rPr lang="fr-FR" dirty="0"/>
              <a:t>Dit à l'autre : Vie et splendeur !</a:t>
            </a:r>
            <a:br>
              <a:rPr lang="fr-FR" dirty="0"/>
            </a:br>
            <a:endParaRPr lang="fr-FR" dirty="0"/>
          </a:p>
          <a:p>
            <a:pPr marL="0" indent="0">
              <a:buNone/>
            </a:pPr>
            <a:r>
              <a:rPr lang="fr-FR" dirty="0"/>
              <a:t>Hermès inconnu qui m'assistes</a:t>
            </a:r>
            <a:br>
              <a:rPr lang="fr-FR" dirty="0"/>
            </a:br>
            <a:r>
              <a:rPr lang="fr-FR" dirty="0"/>
              <a:t>Et qui toujours m'intimidas,</a:t>
            </a:r>
            <a:br>
              <a:rPr lang="fr-FR" dirty="0"/>
            </a:br>
            <a:r>
              <a:rPr lang="fr-FR" dirty="0"/>
              <a:t>Tu me rends l'égal de Midas,</a:t>
            </a:r>
            <a:br>
              <a:rPr lang="fr-FR" dirty="0"/>
            </a:br>
            <a:r>
              <a:rPr lang="fr-FR" dirty="0"/>
              <a:t>Le plus triste des alchimistes ;</a:t>
            </a:r>
            <a:br>
              <a:rPr lang="fr-FR" dirty="0"/>
            </a:br>
            <a:endParaRPr lang="fr-FR" dirty="0"/>
          </a:p>
          <a:p>
            <a:pPr marL="0" indent="0">
              <a:buNone/>
            </a:pPr>
            <a:r>
              <a:rPr lang="fr-FR" dirty="0"/>
              <a:t>Par toi je change l'or en fer</a:t>
            </a:r>
            <a:br>
              <a:rPr lang="fr-FR" dirty="0"/>
            </a:br>
            <a:r>
              <a:rPr lang="fr-FR" dirty="0"/>
              <a:t>Et le paradis en enfer;</a:t>
            </a:r>
            <a:br>
              <a:rPr lang="fr-FR" dirty="0"/>
            </a:br>
            <a:r>
              <a:rPr lang="fr-FR" dirty="0"/>
              <a:t>Dans le suaire des nuages</a:t>
            </a:r>
            <a:br>
              <a:rPr lang="fr-FR" dirty="0"/>
            </a:br>
            <a:endParaRPr lang="fr-FR" dirty="0"/>
          </a:p>
          <a:p>
            <a:pPr marL="0" indent="0">
              <a:buNone/>
            </a:pPr>
            <a:r>
              <a:rPr lang="fr-FR" dirty="0"/>
              <a:t>Je découvre un cadavre cher,</a:t>
            </a:r>
            <a:br>
              <a:rPr lang="fr-FR" dirty="0"/>
            </a:br>
            <a:r>
              <a:rPr lang="fr-FR" dirty="0"/>
              <a:t>Et sur les célestes rivages</a:t>
            </a:r>
            <a:br>
              <a:rPr lang="fr-FR" dirty="0"/>
            </a:br>
            <a:r>
              <a:rPr lang="fr-FR" dirty="0"/>
              <a:t>Je bâtis de grands sarcophages.</a:t>
            </a:r>
          </a:p>
          <a:p>
            <a:pPr marL="0" indent="0">
              <a:buNone/>
            </a:pPr>
            <a:r>
              <a:rPr lang="fr-FR" dirty="0"/>
              <a:t> </a:t>
            </a:r>
          </a:p>
          <a:p>
            <a:pPr marL="0" lvl="0" indent="0">
              <a:buNone/>
            </a:pPr>
            <a:r>
              <a:rPr lang="fr-FR" i="1" dirty="0"/>
              <a:t>											</a:t>
            </a:r>
          </a:p>
          <a:p>
            <a:pPr marL="0" lvl="0" indent="0">
              <a:buNone/>
            </a:pPr>
            <a:r>
              <a:rPr lang="fr-FR" i="1" dirty="0"/>
              <a:t>Charles Baudelaire</a:t>
            </a:r>
            <a:endParaRPr lang="fr-FR" dirty="0"/>
          </a:p>
          <a:p>
            <a:pPr marL="0" indent="0">
              <a:buNone/>
            </a:pPr>
            <a:endParaRPr lang="fr-FR" dirty="0"/>
          </a:p>
        </p:txBody>
      </p:sp>
      <p:pic>
        <p:nvPicPr>
          <p:cNvPr id="4" name="Image 3" descr="emballage corai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5903194" y="818329"/>
            <a:ext cx="3090143" cy="2060095"/>
          </a:xfrm>
          <a:prstGeom prst="rect">
            <a:avLst/>
          </a:prstGeom>
        </p:spPr>
      </p:pic>
      <p:pic>
        <p:nvPicPr>
          <p:cNvPr id="5" name="Image 4" descr="atelier des bidons -pingouin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9053" y="3675706"/>
            <a:ext cx="3868596" cy="2579064"/>
          </a:xfrm>
          <a:prstGeom prst="rect">
            <a:avLst/>
          </a:prstGeom>
        </p:spPr>
      </p:pic>
      <p:pic>
        <p:nvPicPr>
          <p:cNvPr id="6" name="Image 5" descr="IMG_4865 (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25085" y="1672456"/>
            <a:ext cx="2178266" cy="1720992"/>
          </a:xfrm>
          <a:prstGeom prst="rect">
            <a:avLst/>
          </a:prstGeom>
        </p:spPr>
      </p:pic>
    </p:spTree>
    <p:extLst>
      <p:ext uri="{BB962C8B-B14F-4D97-AF65-F5344CB8AC3E}">
        <p14:creationId xmlns:p14="http://schemas.microsoft.com/office/powerpoint/2010/main" val="84902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2"/>
                </a:solidFill>
              </a:rPr>
              <a:t>L'Homme et la mer</a:t>
            </a:r>
            <a:br>
              <a:rPr lang="fr-FR" dirty="0"/>
            </a:br>
            <a:endParaRPr lang="fr-FR" dirty="0"/>
          </a:p>
        </p:txBody>
      </p:sp>
      <p:sp>
        <p:nvSpPr>
          <p:cNvPr id="3" name="Espace réservé du contenu 2"/>
          <p:cNvSpPr>
            <a:spLocks noGrp="1"/>
          </p:cNvSpPr>
          <p:nvPr>
            <p:ph idx="1"/>
          </p:nvPr>
        </p:nvSpPr>
        <p:spPr>
          <a:xfrm>
            <a:off x="245523" y="1212094"/>
            <a:ext cx="8229600" cy="5257800"/>
          </a:xfrm>
        </p:spPr>
        <p:txBody>
          <a:bodyPr>
            <a:normAutofit fontScale="62500" lnSpcReduction="20000"/>
          </a:bodyPr>
          <a:lstStyle/>
          <a:p>
            <a:pPr marL="0" indent="0">
              <a:buNone/>
            </a:pPr>
            <a:r>
              <a:rPr lang="fr-FR" dirty="0"/>
              <a:t>Homme libre, toujours tu chériras la mer!</a:t>
            </a:r>
            <a:br>
              <a:rPr lang="fr-FR" dirty="0"/>
            </a:br>
            <a:r>
              <a:rPr lang="fr-FR" dirty="0"/>
              <a:t>La mer est ton miroir; tu contemples ton âme</a:t>
            </a:r>
            <a:br>
              <a:rPr lang="fr-FR" dirty="0"/>
            </a:br>
            <a:r>
              <a:rPr lang="fr-FR" dirty="0"/>
              <a:t>Dans le déroulement infini de sa lame,</a:t>
            </a:r>
            <a:br>
              <a:rPr lang="fr-FR" dirty="0"/>
            </a:br>
            <a:r>
              <a:rPr lang="fr-FR" dirty="0"/>
              <a:t>Et ton esprit n'est pas un gouffre moins amer.</a:t>
            </a:r>
          </a:p>
          <a:p>
            <a:pPr marL="0" indent="0">
              <a:buNone/>
            </a:pPr>
            <a:endParaRPr lang="fr-FR" dirty="0"/>
          </a:p>
          <a:p>
            <a:pPr marL="0" indent="0">
              <a:buNone/>
            </a:pPr>
            <a:r>
              <a:rPr lang="fr-FR" dirty="0"/>
              <a:t>Tu te plais à plonger au sein de ton image;</a:t>
            </a:r>
            <a:br>
              <a:rPr lang="fr-FR" dirty="0"/>
            </a:br>
            <a:r>
              <a:rPr lang="fr-FR" dirty="0"/>
              <a:t>Tu l'embrasses des yeux et des bras, et ton </a:t>
            </a:r>
            <a:r>
              <a:rPr lang="fr-FR" dirty="0" err="1"/>
              <a:t>coeur</a:t>
            </a:r>
            <a:br>
              <a:rPr lang="fr-FR" dirty="0"/>
            </a:br>
            <a:r>
              <a:rPr lang="fr-FR" dirty="0"/>
              <a:t>Se distrait quelquefois de sa propre rumeur</a:t>
            </a:r>
            <a:br>
              <a:rPr lang="fr-FR" dirty="0"/>
            </a:br>
            <a:r>
              <a:rPr lang="fr-FR" dirty="0"/>
              <a:t>Au bruit de cette plainte indomptable et sauvage.</a:t>
            </a:r>
          </a:p>
          <a:p>
            <a:pPr marL="0" indent="0">
              <a:buNone/>
            </a:pPr>
            <a:endParaRPr lang="fr-FR" dirty="0"/>
          </a:p>
          <a:p>
            <a:pPr marL="0" indent="0">
              <a:buNone/>
            </a:pPr>
            <a:r>
              <a:rPr lang="fr-FR" dirty="0"/>
              <a:t>Vous êtes tous les deux ténébreux et discrets:</a:t>
            </a:r>
            <a:br>
              <a:rPr lang="fr-FR" dirty="0"/>
            </a:br>
            <a:r>
              <a:rPr lang="fr-FR" dirty="0"/>
              <a:t>Homme, nul n'a sondé le fond de tes abîmes;</a:t>
            </a:r>
            <a:br>
              <a:rPr lang="fr-FR" dirty="0"/>
            </a:br>
            <a:r>
              <a:rPr lang="fr-FR" dirty="0"/>
              <a:t>Ô mer, nul ne connaît tes richesses intimes,</a:t>
            </a:r>
            <a:br>
              <a:rPr lang="fr-FR" dirty="0"/>
            </a:br>
            <a:r>
              <a:rPr lang="fr-FR" dirty="0"/>
              <a:t>Tant vous êtes jaloux de garder vos secrets!</a:t>
            </a:r>
          </a:p>
          <a:p>
            <a:pPr marL="0" indent="0">
              <a:buNone/>
            </a:pPr>
            <a:endParaRPr lang="fr-FR" dirty="0"/>
          </a:p>
          <a:p>
            <a:pPr marL="0" indent="0">
              <a:buNone/>
            </a:pPr>
            <a:r>
              <a:rPr lang="fr-FR" dirty="0"/>
              <a:t>Et cependant voilà des siècles innombrables</a:t>
            </a:r>
            <a:br>
              <a:rPr lang="fr-FR" dirty="0"/>
            </a:br>
            <a:r>
              <a:rPr lang="fr-FR" dirty="0"/>
              <a:t>Que vous vous combattez sans pitié ni remords,</a:t>
            </a:r>
            <a:br>
              <a:rPr lang="fr-FR" dirty="0"/>
            </a:br>
            <a:r>
              <a:rPr lang="fr-FR" dirty="0"/>
              <a:t>Tellement vous aimez le carnage et la mort,</a:t>
            </a:r>
            <a:br>
              <a:rPr lang="fr-FR" dirty="0"/>
            </a:br>
            <a:r>
              <a:rPr lang="fr-FR" dirty="0"/>
              <a:t>Ô lutteurs éternels, ô frères implacables! </a:t>
            </a:r>
          </a:p>
        </p:txBody>
      </p:sp>
      <p:pic>
        <p:nvPicPr>
          <p:cNvPr id="4" name="Image 3"/>
          <p:cNvPicPr/>
          <p:nvPr/>
        </p:nvPicPr>
        <p:blipFill>
          <a:blip r:embed="rId2">
            <a:extLst>
              <a:ext uri="{28A0092B-C50C-407E-A947-70E740481C1C}">
                <a14:useLocalDpi xmlns:a14="http://schemas.microsoft.com/office/drawing/2010/main"/>
              </a:ext>
            </a:extLst>
          </a:blip>
          <a:srcRect/>
          <a:stretch>
            <a:fillRect/>
          </a:stretch>
        </p:blipFill>
        <p:spPr bwMode="auto">
          <a:xfrm>
            <a:off x="5533170" y="1417637"/>
            <a:ext cx="3533659" cy="4474509"/>
          </a:xfrm>
          <a:prstGeom prst="rect">
            <a:avLst/>
          </a:prstGeom>
          <a:noFill/>
          <a:ln>
            <a:noFill/>
          </a:ln>
        </p:spPr>
      </p:pic>
    </p:spTree>
    <p:extLst>
      <p:ext uri="{BB962C8B-B14F-4D97-AF65-F5344CB8AC3E}">
        <p14:creationId xmlns:p14="http://schemas.microsoft.com/office/powerpoint/2010/main" val="5250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8758" y="2219424"/>
            <a:ext cx="3588914" cy="1143000"/>
          </a:xfrm>
        </p:spPr>
        <p:txBody>
          <a:bodyPr>
            <a:normAutofit fontScale="90000"/>
          </a:bodyPr>
          <a:lstStyle/>
          <a:p>
            <a:r>
              <a:rPr lang="fr-FR" b="1" dirty="0">
                <a:solidFill>
                  <a:schemeClr val="accent2"/>
                </a:solidFill>
              </a:rPr>
              <a:t>L’albatros</a:t>
            </a:r>
            <a:br>
              <a:rPr lang="fr-FR" dirty="0"/>
            </a:br>
            <a:endParaRPr lang="fr-FR" dirty="0"/>
          </a:p>
        </p:txBody>
      </p:sp>
      <p:sp>
        <p:nvSpPr>
          <p:cNvPr id="3" name="Espace réservé du contenu 2"/>
          <p:cNvSpPr>
            <a:spLocks noGrp="1"/>
          </p:cNvSpPr>
          <p:nvPr>
            <p:ph idx="1"/>
          </p:nvPr>
        </p:nvSpPr>
        <p:spPr>
          <a:xfrm>
            <a:off x="0" y="327562"/>
            <a:ext cx="6526704" cy="5662811"/>
          </a:xfrm>
        </p:spPr>
        <p:txBody>
          <a:bodyPr>
            <a:normAutofit fontScale="70000" lnSpcReduction="20000"/>
          </a:bodyPr>
          <a:lstStyle/>
          <a:p>
            <a:pPr marL="0" indent="0" fontAlgn="base">
              <a:buNone/>
            </a:pPr>
            <a:r>
              <a:rPr lang="fr-FR" dirty="0"/>
              <a:t>Souvent, pour s’amuser, les hommes d’équipage</a:t>
            </a:r>
            <a:br>
              <a:rPr lang="fr-FR" dirty="0"/>
            </a:br>
            <a:r>
              <a:rPr lang="fr-FR" dirty="0"/>
              <a:t>Prennent des albatros, vastes oiseaux des mers,</a:t>
            </a:r>
            <a:br>
              <a:rPr lang="fr-FR" dirty="0"/>
            </a:br>
            <a:r>
              <a:rPr lang="fr-FR" dirty="0"/>
              <a:t>Qui suivent, indolents compagnons de voyage,</a:t>
            </a:r>
            <a:br>
              <a:rPr lang="fr-FR" dirty="0"/>
            </a:br>
            <a:r>
              <a:rPr lang="fr-FR" dirty="0"/>
              <a:t>Le navire glissant sur les gouffres amers.</a:t>
            </a:r>
          </a:p>
          <a:p>
            <a:pPr marL="0" indent="0" fontAlgn="base">
              <a:buNone/>
            </a:pPr>
            <a:endParaRPr lang="fr-FR" dirty="0"/>
          </a:p>
          <a:p>
            <a:pPr marL="0" indent="0" fontAlgn="base">
              <a:buNone/>
            </a:pPr>
            <a:r>
              <a:rPr lang="fr-FR" dirty="0"/>
              <a:t>A peine les ont-ils déposés sur les planches,</a:t>
            </a:r>
            <a:br>
              <a:rPr lang="fr-FR" dirty="0"/>
            </a:br>
            <a:r>
              <a:rPr lang="fr-FR" dirty="0"/>
              <a:t>Que ces rois de l’azur, maladroits et honteux,</a:t>
            </a:r>
            <a:br>
              <a:rPr lang="fr-FR" dirty="0"/>
            </a:br>
            <a:r>
              <a:rPr lang="fr-FR" dirty="0"/>
              <a:t>Laissent piteusement leurs grandes ailes blanches</a:t>
            </a:r>
            <a:br>
              <a:rPr lang="fr-FR" dirty="0"/>
            </a:br>
            <a:r>
              <a:rPr lang="fr-FR" dirty="0"/>
              <a:t>Comme des avirons traîner à côté d’eux.</a:t>
            </a:r>
          </a:p>
          <a:p>
            <a:pPr marL="0" indent="0" fontAlgn="base">
              <a:buNone/>
            </a:pPr>
            <a:endParaRPr lang="fr-FR" dirty="0"/>
          </a:p>
          <a:p>
            <a:pPr marL="0" indent="0" fontAlgn="base">
              <a:buNone/>
            </a:pPr>
            <a:r>
              <a:rPr lang="fr-FR" dirty="0"/>
              <a:t>Ce voyageur ailé, comme il est gauche et veule !</a:t>
            </a:r>
            <a:br>
              <a:rPr lang="fr-FR" dirty="0"/>
            </a:br>
            <a:r>
              <a:rPr lang="fr-FR" dirty="0"/>
              <a:t>Lui, naguère si beau, qu’il est comique et laid !</a:t>
            </a:r>
            <a:br>
              <a:rPr lang="fr-FR" dirty="0"/>
            </a:br>
            <a:r>
              <a:rPr lang="fr-FR" dirty="0"/>
              <a:t>L’un agace son bec avec un brûle-gueule,</a:t>
            </a:r>
            <a:br>
              <a:rPr lang="fr-FR" dirty="0"/>
            </a:br>
            <a:r>
              <a:rPr lang="fr-FR" dirty="0"/>
              <a:t>L’autre mime, en boitant, l’infirme qui volait !</a:t>
            </a:r>
          </a:p>
          <a:p>
            <a:pPr marL="0" indent="0" fontAlgn="base">
              <a:buNone/>
            </a:pPr>
            <a:endParaRPr lang="fr-FR" dirty="0"/>
          </a:p>
          <a:p>
            <a:pPr marL="0" indent="0" fontAlgn="base">
              <a:buNone/>
            </a:pPr>
            <a:r>
              <a:rPr lang="fr-FR" dirty="0"/>
              <a:t>Le Poète est semblable au prince des nuées</a:t>
            </a:r>
            <a:br>
              <a:rPr lang="fr-FR" dirty="0"/>
            </a:br>
            <a:r>
              <a:rPr lang="fr-FR" dirty="0"/>
              <a:t>Qui hante la tempête et se rit de l’archer ;</a:t>
            </a:r>
            <a:br>
              <a:rPr lang="fr-FR" dirty="0"/>
            </a:br>
            <a:r>
              <a:rPr lang="fr-FR" dirty="0"/>
              <a:t>Exilé sur le sol au milieu des huées,</a:t>
            </a:r>
            <a:br>
              <a:rPr lang="fr-FR" dirty="0"/>
            </a:br>
            <a:r>
              <a:rPr lang="fr-FR" dirty="0"/>
              <a:t>Ses ailes de géant l’empêchent de marcher.</a:t>
            </a:r>
          </a:p>
          <a:p>
            <a:pPr marL="0" indent="0">
              <a:buNone/>
            </a:pPr>
            <a:endParaRPr lang="fr-FR" dirty="0"/>
          </a:p>
        </p:txBody>
      </p:sp>
      <p:pic>
        <p:nvPicPr>
          <p:cNvPr id="4" name="Image 3" descr="l'albatros de Francesc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72162" y="207774"/>
            <a:ext cx="2658350" cy="1772233"/>
          </a:xfrm>
          <a:prstGeom prst="rect">
            <a:avLst/>
          </a:prstGeom>
        </p:spPr>
      </p:pic>
      <p:pic>
        <p:nvPicPr>
          <p:cNvPr id="5" name="Image 4" descr="P1060809.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5407603" y="3535480"/>
            <a:ext cx="3787468" cy="2658348"/>
          </a:xfrm>
          <a:prstGeom prst="rect">
            <a:avLst/>
          </a:prstGeom>
        </p:spPr>
      </p:pic>
    </p:spTree>
    <p:extLst>
      <p:ext uri="{BB962C8B-B14F-4D97-AF65-F5344CB8AC3E}">
        <p14:creationId xmlns:p14="http://schemas.microsoft.com/office/powerpoint/2010/main" val="264157496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121</Words>
  <Application>Microsoft Office PowerPoint</Application>
  <PresentationFormat>Affichage à l'écran (4:3)</PresentationFormat>
  <Paragraphs>103</Paragraphs>
  <Slides>15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15</vt:i4>
      </vt:variant>
    </vt:vector>
  </HeadingPairs>
  <TitlesOfParts>
    <vt:vector size="18" baseType="lpstr">
      <vt:lpstr>Arial</vt:lpstr>
      <vt:lpstr>Calibri</vt:lpstr>
      <vt:lpstr>Thème Office</vt:lpstr>
      <vt:lpstr>Présentation PowerPoint</vt:lpstr>
      <vt:lpstr>Un projet artistique pour sensibiliser à l’urgence des questions climatiques</vt:lpstr>
      <vt:lpstr>Présentation PowerPoint</vt:lpstr>
      <vt:lpstr>Présentation PowerPoint</vt:lpstr>
      <vt:lpstr>Présentation PowerPoint</vt:lpstr>
      <vt:lpstr>Présentation PowerPoint</vt:lpstr>
      <vt:lpstr>Alchimie de la douleur </vt:lpstr>
      <vt:lpstr>L'Homme et la mer </vt:lpstr>
      <vt:lpstr>L’albatros </vt:lpstr>
      <vt:lpstr>« RECUP’ART » : PRENDRE  « LE PARTI DES CHOSES »  à la manière de FRANCIS PONGE (1942) </vt:lpstr>
      <vt:lpstr>Présentation PowerPoint</vt:lpstr>
      <vt:lpstr>UN « RAPPEL A L’ORDRE », à la manière de JEAN COCTEAU,  (1936)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projet artistique pour sensibiliser à l’urgence des questions climatiques</dc:title>
  <dc:creator>anne fouilloux</dc:creator>
  <cp:lastModifiedBy>VW</cp:lastModifiedBy>
  <cp:revision>42</cp:revision>
  <cp:lastPrinted>2019-03-30T21:45:33Z</cp:lastPrinted>
  <dcterms:created xsi:type="dcterms:W3CDTF">2019-03-15T17:06:48Z</dcterms:created>
  <dcterms:modified xsi:type="dcterms:W3CDTF">2019-05-22T19:45:58Z</dcterms:modified>
</cp:coreProperties>
</file>